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7" r:id="rId2"/>
  </p:sldMasterIdLst>
  <p:sldIdLst>
    <p:sldId id="270" r:id="rId3"/>
    <p:sldId id="257" r:id="rId4"/>
    <p:sldId id="258" r:id="rId5"/>
    <p:sldId id="259" r:id="rId6"/>
    <p:sldId id="269" r:id="rId7"/>
    <p:sldId id="261" r:id="rId8"/>
    <p:sldId id="262" r:id="rId9"/>
    <p:sldId id="263" r:id="rId10"/>
    <p:sldId id="264" r:id="rId11"/>
    <p:sldId id="265" r:id="rId12"/>
    <p:sldId id="266" r:id="rId13"/>
    <p:sldId id="271" r:id="rId14"/>
    <p:sldId id="273" r:id="rId15"/>
    <p:sldId id="274" r:id="rId16"/>
    <p:sldId id="275" r:id="rId17"/>
    <p:sldId id="276" r:id="rId18"/>
    <p:sldId id="27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fa-I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a-IR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a-IR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a-IR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a-IR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a-IR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a-IR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a-IR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a-IR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a-IR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a-IR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718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42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8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14F4F-EB8A-4571-9CD5-2518E2A9810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05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4ECDF1-F359-4D7B-B496-E844C0163C1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222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BF4F4-3B4C-4176-BCA5-1E779EAAC4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6068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634C8-E7C4-41D5-80D6-70C54EADCC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936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2B14F4F-EB8A-4571-9CD5-2518E2A9810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FF76C6E-5EE8-43EE-B527-A7C6D77FCC7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6182A7C-8335-4EC7-894B-107BC15BFA6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9F00C7A-6175-432F-A800-F6CD1D56F85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BD0687D-34CE-4F3B-8757-63ECB0631D8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BB755AA-CB58-40C4-AEA6-BB5A4C41E03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ADE1519-2BA2-4D90-8BDA-887EAB7F12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76C6E-5EE8-43EE-B527-A7C6D77FCC7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5642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6C5C1BC-0ADE-497F-8AB2-41EB4ECFD5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F7877EB-7C8B-4705-8523-8EB3A0000F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C4ECDF1-F359-4D7B-B496-E844C0163C1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51BF4F4-3B4C-4176-BCA5-1E779EAAC45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82A7C-8335-4EC7-894B-107BC15BFA6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132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00C7A-6175-432F-A800-F6CD1D56F85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877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D0687D-34CE-4F3B-8757-63ECB0631D8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808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755AA-CB58-40C4-AEA6-BB5A4C41E03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761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E1519-2BA2-4D90-8BDA-887EAB7F12B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615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5C1BC-0ADE-497F-8AB2-41EB4ECFD59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312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877EB-7C8B-4705-8523-8EB3A0000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26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spcBef>
                <a:spcPct val="0"/>
              </a:spcBef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 algn="ctr" fontAlgn="base"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>
              <a:spcBef>
                <a:spcPct val="0"/>
              </a:spcBef>
              <a:defRPr sz="1200">
                <a:latin typeface="Arial Black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FC760641-EAD0-4CEA-946B-92576D8BF1A5}" type="slidenum">
              <a:rPr 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fa-I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 smtClean="0">
                <a:solidFill>
                  <a:srgbClr val="666699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 smtClean="0">
                <a:solidFill>
                  <a:srgbClr val="666699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 smtClean="0">
                <a:solidFill>
                  <a:srgbClr val="9999CC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 smtClean="0">
                <a:solidFill>
                  <a:srgbClr val="666699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 smtClean="0">
                <a:solidFill>
                  <a:srgbClr val="9999CC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spcBef>
                <a:spcPct val="0"/>
              </a:spcBef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971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ctr" fontAlgn="base"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fontAlgn="base">
              <a:spcAft>
                <a:spcPct val="0"/>
              </a:spcAft>
              <a:defRPr/>
            </a:pPr>
            <a:fld id="{FC760641-EAD0-4CEA-946B-92576D8BF1A5}" type="slidenum">
              <a:rPr lang="en-US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ms.ac.ir/education/fa/schwhat" TargetMode="Externa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برنامه ریزی آموزشی و دانش پژوهی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دکتر امیررضا بابالو</a:t>
            </a:r>
          </a:p>
          <a:p>
            <a:r>
              <a:rPr lang="fa-IR" dirty="0" smtClean="0"/>
              <a:t>دکتر علیرضا پورنصرالله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39" t="41145" r="3125" b="20465"/>
          <a:stretch>
            <a:fillRect/>
          </a:stretch>
        </p:blipFill>
        <p:spPr bwMode="auto">
          <a:xfrm>
            <a:off x="2514600" y="533400"/>
            <a:ext cx="3733800" cy="1239838"/>
          </a:xfrm>
          <a:prstGeom prst="rect">
            <a:avLst/>
          </a:prstGeom>
          <a:solidFill>
            <a:srgbClr val="CC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379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fa-IR" b="1" dirty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5- ارائه مؤثر</a:t>
            </a:r>
          </a:p>
          <a:p>
            <a:pPr marL="45720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fa-IR" sz="2000" dirty="0" smtClean="0">
                <a:solidFill>
                  <a:srgbClr val="000000"/>
                </a:solidFill>
                <a:ea typeface="Times New Roman"/>
                <a:cs typeface="Tahoma"/>
              </a:rPr>
              <a:t>يک </a:t>
            </a:r>
            <a:r>
              <a:rPr lang="fa-IR" sz="2000" dirty="0">
                <a:solidFill>
                  <a:srgbClr val="000000"/>
                </a:solidFill>
                <a:ea typeface="Times New Roman"/>
                <a:cs typeface="Tahoma"/>
              </a:rPr>
              <a:t>فعاليت دانش پژوهي هر قدر هم که برجسته و درخشان باشد در صورتي که به ديگران ارائه نشود به اتمام نرسيده است. </a:t>
            </a:r>
            <a:endParaRPr lang="ar-SA" sz="2000" b="1" dirty="0">
              <a:solidFill>
                <a:srgbClr val="800000"/>
              </a:solidFill>
              <a:latin typeface="Tahoma"/>
              <a:ea typeface="Times New Roman"/>
              <a:cs typeface="Tahoma"/>
            </a:endParaRPr>
          </a:p>
          <a:p>
            <a:pPr marL="45720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SA" sz="2000" dirty="0" smtClean="0">
                <a:solidFill>
                  <a:srgbClr val="000000"/>
                </a:solidFill>
                <a:ea typeface="Times New Roman"/>
                <a:cs typeface="Tahoma"/>
              </a:rPr>
              <a:t>آيا </a:t>
            </a:r>
            <a:r>
              <a:rPr lang="ar-SA" sz="2000" dirty="0">
                <a:solidFill>
                  <a:srgbClr val="000000"/>
                </a:solidFill>
                <a:ea typeface="Times New Roman"/>
                <a:cs typeface="Tahoma"/>
              </a:rPr>
              <a:t>دانش پژوه از شيوه مناسب و مؤثري براي ارائه نتايج کار خود بهره جسته است؟ </a:t>
            </a:r>
            <a:endParaRPr lang="ar-SA" sz="2000" b="1" dirty="0">
              <a:solidFill>
                <a:srgbClr val="800000"/>
              </a:solidFill>
              <a:latin typeface="Tahoma"/>
              <a:ea typeface="Times New Roman"/>
              <a:cs typeface="Tahoma"/>
            </a:endParaRPr>
          </a:p>
          <a:p>
            <a:pPr marL="45720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SA" sz="2000" dirty="0" smtClean="0">
                <a:solidFill>
                  <a:srgbClr val="000000"/>
                </a:solidFill>
                <a:ea typeface="Times New Roman"/>
                <a:cs typeface="Tahoma"/>
              </a:rPr>
              <a:t>آيا </a:t>
            </a:r>
            <a:r>
              <a:rPr lang="ar-SA" sz="2000" dirty="0">
                <a:solidFill>
                  <a:srgbClr val="000000"/>
                </a:solidFill>
                <a:ea typeface="Times New Roman"/>
                <a:cs typeface="Tahoma"/>
              </a:rPr>
              <a:t>براي در ميان گذاشتن فعاليت خود با گروه هدف خود از ابزارها و محيط هاي مناسب استفاده کرده است؟ </a:t>
            </a:r>
            <a:endParaRPr lang="ar-SA" sz="2000" b="1" dirty="0">
              <a:solidFill>
                <a:srgbClr val="800000"/>
              </a:solidFill>
              <a:latin typeface="Tahoma"/>
              <a:ea typeface="Times New Roman"/>
              <a:cs typeface="Tahoma"/>
            </a:endParaRPr>
          </a:p>
          <a:p>
            <a:pPr marL="45720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SA" sz="2000" dirty="0" smtClean="0">
                <a:solidFill>
                  <a:srgbClr val="000000"/>
                </a:solidFill>
                <a:ea typeface="Times New Roman"/>
                <a:cs typeface="Tahoma"/>
              </a:rPr>
              <a:t> </a:t>
            </a:r>
            <a:r>
              <a:rPr lang="ar-SA" sz="2000" dirty="0">
                <a:solidFill>
                  <a:srgbClr val="000000"/>
                </a:solidFill>
                <a:ea typeface="Times New Roman"/>
                <a:cs typeface="Tahoma"/>
              </a:rPr>
              <a:t>آيا دانش پژوه پيام خود را به روشني و يکپارچگي لازم ارائه کرده است؟ </a:t>
            </a:r>
            <a:endParaRPr lang="ar-SA" sz="2000" b="1" dirty="0">
              <a:solidFill>
                <a:srgbClr val="800000"/>
              </a:solidFill>
              <a:latin typeface="Tahoma"/>
              <a:ea typeface="Times New Roman"/>
              <a:cs typeface="Tahoma"/>
            </a:endParaRPr>
          </a:p>
          <a:p>
            <a:pPr algn="r" rt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2900" b="1" dirty="0">
                <a:solidFill>
                  <a:srgbClr val="FF00FF"/>
                </a:solidFill>
                <a:latin typeface="Tahoma"/>
                <a:ea typeface="Times New Roman"/>
                <a:cs typeface="Tahoma"/>
              </a:rPr>
              <a:t>ارزيابي دانش پژوهي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958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ar-SA" sz="2800" b="1" dirty="0">
                <a:solidFill>
                  <a:srgbClr val="000000"/>
                </a:solidFill>
                <a:latin typeface="Tahoma"/>
                <a:ea typeface="Times New Roman"/>
              </a:rPr>
              <a:t>6</a:t>
            </a:r>
            <a:r>
              <a:rPr lang="fa-IR" sz="2800" b="1" dirty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- بازبيني نقادانه</a:t>
            </a:r>
            <a:r>
              <a:rPr lang="fa-IR" sz="2800" b="1" dirty="0">
                <a:solidFill>
                  <a:srgbClr val="800000"/>
                </a:solidFill>
                <a:latin typeface="Tahoma"/>
                <a:ea typeface="Times New Roman"/>
                <a:cs typeface="Tahoma"/>
              </a:rPr>
              <a:t>	</a:t>
            </a:r>
            <a:r>
              <a:rPr lang="fa-IR" sz="2800" b="1" dirty="0">
                <a:solidFill>
                  <a:srgbClr val="000000"/>
                </a:solidFill>
                <a:ea typeface="Times New Roman"/>
                <a:cs typeface="Tahoma"/>
              </a:rPr>
              <a:t>تعمق و تفکر دانش پژوه در مورد فعاليت صورت گرفته</a:t>
            </a:r>
            <a:endParaRPr lang="fa-IR" sz="2800" b="1" dirty="0">
              <a:solidFill>
                <a:srgbClr val="800000"/>
              </a:solidFill>
              <a:latin typeface="Tahoma"/>
              <a:ea typeface="Times New Roman"/>
              <a:cs typeface="Tahoma"/>
            </a:endParaRPr>
          </a:p>
          <a:p>
            <a:pPr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457200" algn="l"/>
              </a:tabLst>
            </a:pPr>
            <a:r>
              <a:rPr lang="fa-IR" sz="2600" dirty="0">
                <a:solidFill>
                  <a:srgbClr val="000000"/>
                </a:solidFill>
                <a:ea typeface="Times New Roman"/>
                <a:cs typeface="Tahoma"/>
              </a:rPr>
              <a:t>استفاده از ديدگاه ها و نظرات ديگران در زمينه آن فعاليت</a:t>
            </a:r>
            <a:endParaRPr lang="fa-IR" sz="2600" b="1" dirty="0">
              <a:solidFill>
                <a:srgbClr val="800000"/>
              </a:solidFill>
              <a:latin typeface="Tahoma"/>
              <a:ea typeface="Times New Roman"/>
              <a:cs typeface="Tahoma"/>
            </a:endParaRPr>
          </a:p>
          <a:p>
            <a:pPr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457200" algn="l"/>
              </a:tabLst>
            </a:pPr>
            <a:r>
              <a:rPr lang="fa-IR" sz="2600" dirty="0">
                <a:solidFill>
                  <a:srgbClr val="000000"/>
                </a:solidFill>
                <a:ea typeface="Times New Roman"/>
                <a:cs typeface="Tahoma"/>
              </a:rPr>
              <a:t>درس گرفتن از اين اقدامات در جهت بهبود بخشيدن به فعاليت خود</a:t>
            </a:r>
            <a:endParaRPr lang="fa-IR" sz="2600" b="1" dirty="0">
              <a:solidFill>
                <a:srgbClr val="800000"/>
              </a:solidFill>
              <a:latin typeface="Tahoma"/>
              <a:ea typeface="Times New Roman"/>
              <a:cs typeface="Tahoma"/>
            </a:endParaRPr>
          </a:p>
          <a:p>
            <a:pPr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457200" algn="l"/>
              </a:tabLst>
            </a:pPr>
            <a:r>
              <a:rPr lang="fa-IR" sz="2600" dirty="0">
                <a:solidFill>
                  <a:srgbClr val="000000"/>
                </a:solidFill>
                <a:ea typeface="Times New Roman"/>
                <a:cs typeface="Tahoma"/>
              </a:rPr>
              <a:t>استفاده از نتايج آن ارزيابي ها براي بهبود فعاليت </a:t>
            </a:r>
            <a:r>
              <a:rPr lang="fa-IR" sz="2600" dirty="0" smtClean="0">
                <a:solidFill>
                  <a:srgbClr val="000000"/>
                </a:solidFill>
                <a:ea typeface="Times New Roman"/>
                <a:cs typeface="Tahoma"/>
              </a:rPr>
              <a:t>هاي آتي</a:t>
            </a:r>
            <a:endParaRPr lang="fa-IR" sz="2600" b="1" dirty="0">
              <a:solidFill>
                <a:srgbClr val="800000"/>
              </a:solidFill>
              <a:latin typeface="Tahoma"/>
              <a:ea typeface="Times New Roman"/>
              <a:cs typeface="Tahoma"/>
            </a:endParaRPr>
          </a:p>
          <a:p>
            <a:pPr algn="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2900" b="1" dirty="0">
                <a:solidFill>
                  <a:srgbClr val="FF00FF"/>
                </a:solidFill>
                <a:latin typeface="Tahoma"/>
                <a:ea typeface="Times New Roman"/>
                <a:cs typeface="Tahoma"/>
              </a:rPr>
              <a:t>ارزيابي دانش پژوهي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726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 eaLnBrk="1" hangingPunct="1"/>
            <a:r>
              <a:rPr lang="fa-IR" sz="4200" smtClean="0">
                <a:cs typeface="B Titr" pitchFamily="2" charset="-78"/>
              </a:rPr>
              <a:t>معيارهاي </a:t>
            </a:r>
            <a:r>
              <a:rPr lang="fa-IR" sz="4200">
                <a:cs typeface="B Titr" pitchFamily="2" charset="-78"/>
              </a:rPr>
              <a:t>گ</a:t>
            </a:r>
            <a:r>
              <a:rPr lang="fa-IR" sz="4200" smtClean="0">
                <a:cs typeface="B Titr" pitchFamily="2" charset="-78"/>
              </a:rPr>
              <a:t>لاسيک </a:t>
            </a:r>
            <a:r>
              <a:rPr lang="fa-IR" sz="4200" dirty="0" smtClean="0">
                <a:cs typeface="B Titr" pitchFamily="2" charset="-78"/>
              </a:rPr>
              <a:t>و دانش پژوهي آموزشي</a:t>
            </a:r>
            <a:endParaRPr lang="en-US" sz="4200" dirty="0" smtClean="0">
              <a:cs typeface="B Titr" pitchFamily="2" charset="-78"/>
            </a:endParaRPr>
          </a:p>
        </p:txBody>
      </p:sp>
      <p:pic>
        <p:nvPicPr>
          <p:cNvPr id="17411" name="Picture 5" descr="fig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057399"/>
            <a:ext cx="7123113" cy="416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290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 rtl="1">
              <a:buFont typeface="Arial"/>
              <a:buChar char="•"/>
            </a:pPr>
            <a:r>
              <a:rPr lang="fa-IR" sz="2800" dirty="0" smtClean="0">
                <a:latin typeface="Tahoma"/>
                <a:cs typeface="Tahoma"/>
              </a:rPr>
              <a:t>بازبینی </a:t>
            </a:r>
            <a:r>
              <a:rPr lang="fa-IR" sz="2800" dirty="0">
                <a:latin typeface="Tahoma"/>
                <a:cs typeface="Tahoma"/>
              </a:rPr>
              <a:t>برنامه درسی گروههای آموزشی برای افزایش بهره وری از زمان آموزش و کاهش عقب افتادگی نا مناسب دانشجویان</a:t>
            </a:r>
          </a:p>
          <a:p>
            <a:pPr algn="just" rtl="1">
              <a:buFont typeface="Arial"/>
              <a:buChar char="•"/>
            </a:pPr>
            <a:r>
              <a:rPr lang="fa-IR" sz="2800" dirty="0">
                <a:latin typeface="Tahoma"/>
                <a:cs typeface="Tahoma"/>
              </a:rPr>
              <a:t>بازنگری برنامه درسی و پیش نیازها</a:t>
            </a:r>
          </a:p>
          <a:p>
            <a:pPr algn="just" rtl="1">
              <a:buFont typeface="Arial"/>
              <a:buChar char="•"/>
            </a:pPr>
            <a:r>
              <a:rPr lang="fa-IR" sz="2800" dirty="0">
                <a:latin typeface="Tahoma"/>
                <a:cs typeface="Tahoma"/>
              </a:rPr>
              <a:t>تکمیل اطلاعات مورد نیاز در مدیریت نیروی انسانی</a:t>
            </a:r>
          </a:p>
          <a:p>
            <a:pPr algn="just" rtl="1">
              <a:buFont typeface="Arial"/>
              <a:buChar char="•"/>
            </a:pPr>
            <a:r>
              <a:rPr lang="fa-IR" sz="2800" dirty="0">
                <a:latin typeface="Tahoma"/>
                <a:cs typeface="Tahoma"/>
              </a:rPr>
              <a:t>بازبینی امکانات و تجهیزات در اختیار گروه برای به حداکثر رساندن بهره وری از امکانات آموزشی و درمانی</a:t>
            </a:r>
          </a:p>
          <a:p>
            <a:pPr algn="just" rtl="1">
              <a:buFont typeface="Arial"/>
              <a:buChar char="•"/>
            </a:pPr>
            <a:r>
              <a:rPr lang="fa-IR" sz="2800" dirty="0">
                <a:latin typeface="Tahoma"/>
                <a:cs typeface="Tahoma"/>
              </a:rPr>
              <a:t>تعیین سیاست مناسب برای استفاده از آموزش مجازی و امکانات جایگزینی</a:t>
            </a:r>
          </a:p>
          <a:p>
            <a:pPr algn="just" rtl="1">
              <a:buFont typeface="Arial"/>
              <a:buChar char="•"/>
            </a:pPr>
            <a:r>
              <a:rPr lang="fa-IR" sz="2800" dirty="0">
                <a:latin typeface="Tahoma"/>
                <a:cs typeface="Tahoma"/>
              </a:rPr>
              <a:t>بررسی و تعیین امکان توسعه برنامه های آموزشی گروه و ایجاد رشته های جدید و به تناسب آن جذب و یا حفظ نیروها و افزایش پست ها و امکانات فیزیکی</a:t>
            </a:r>
          </a:p>
          <a:p>
            <a:pPr algn="just" rtl="1">
              <a:buFont typeface="Arial"/>
              <a:buChar char="•"/>
            </a:pPr>
            <a:r>
              <a:rPr lang="fa-IR" sz="2800" dirty="0">
                <a:latin typeface="Tahoma"/>
                <a:cs typeface="Tahoma"/>
              </a:rPr>
              <a:t>تعیین استراتژی های مناسب برای ادغام برنامه های مشابه و دروس مرتبط</a:t>
            </a:r>
          </a:p>
          <a:p>
            <a:pPr algn="just" rtl="1">
              <a:buFont typeface="Arial"/>
              <a:buChar char="•"/>
            </a:pPr>
            <a:r>
              <a:rPr lang="fa-IR" sz="2800" dirty="0">
                <a:latin typeface="Tahoma"/>
                <a:cs typeface="Tahoma"/>
              </a:rPr>
              <a:t>تعیین دروس core و non-core و ایجاد برنامه های انتخابی (selective)</a:t>
            </a:r>
          </a:p>
          <a:p>
            <a:pPr algn="r" rt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65760" lvl="0" indent="-256032" algn="ctr" rtl="1">
              <a:spcBef>
                <a:spcPts val="400"/>
              </a:spcBef>
            </a:pPr>
            <a:r>
              <a:rPr lang="fa-IR" sz="4900" dirty="0">
                <a:solidFill>
                  <a:srgbClr val="FF4500"/>
                </a:solidFill>
                <a:effectLst/>
                <a:latin typeface="Tahoma"/>
                <a:ea typeface="+mn-ea"/>
                <a:cs typeface="Tahoma"/>
              </a:rPr>
              <a:t>فعاليتها </a:t>
            </a:r>
            <a:r>
              <a:rPr lang="fa-IR" sz="2000" dirty="0">
                <a:solidFill>
                  <a:prstClr val="black"/>
                </a:solidFill>
                <a:effectLst/>
                <a:latin typeface="Tahoma"/>
                <a:ea typeface="+mn-ea"/>
                <a:cs typeface="Tahoma"/>
              </a:rPr>
              <a:t/>
            </a:r>
            <a:br>
              <a:rPr lang="fa-IR" sz="2000" dirty="0">
                <a:solidFill>
                  <a:prstClr val="black"/>
                </a:solidFill>
                <a:effectLst/>
                <a:latin typeface="Tahoma"/>
                <a:ea typeface="+mn-ea"/>
                <a:cs typeface="Tahoma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46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2400" dirty="0"/>
              <a:t>1. پيگيري تدوين برنامه هاي درسي در سطح گروههاي آموزشي دانشكده</a:t>
            </a:r>
          </a:p>
          <a:p>
            <a:pPr marL="0" indent="0" algn="r" rtl="1">
              <a:buNone/>
            </a:pPr>
            <a:r>
              <a:rPr lang="fa-IR" sz="2400" dirty="0"/>
              <a:t>2. نيازسنجي آموزشي و تجزيه و تحليل مشكلات آموزشي در سطح دانشكده در موارد ارجاع شده توسط معاونت آموزشی دانشكده</a:t>
            </a:r>
          </a:p>
          <a:p>
            <a:pPr marL="0" indent="0" algn="r" rtl="1">
              <a:buNone/>
            </a:pPr>
            <a:r>
              <a:rPr lang="fa-IR" sz="2400" dirty="0"/>
              <a:t>3. همكاري در تدوين و اجرای برنامه هاي عملياتي دانشكده در راستاي برنامه استراتژيك آموزشي دانشگاه</a:t>
            </a:r>
          </a:p>
          <a:p>
            <a:pPr marL="0" indent="0" algn="r" rtl="1">
              <a:buNone/>
            </a:pPr>
            <a:r>
              <a:rPr lang="fa-IR" sz="2400" dirty="0"/>
              <a:t>4. همكاري با گروههاي آموزشي در زمينه بررسي مشكلات برنامه </a:t>
            </a:r>
            <a:r>
              <a:rPr lang="fa-IR" sz="2400" dirty="0" smtClean="0"/>
              <a:t>هاي </a:t>
            </a:r>
            <a:r>
              <a:rPr lang="fa-IR" sz="2400" dirty="0"/>
              <a:t>جاري آموزشي</a:t>
            </a:r>
          </a:p>
          <a:p>
            <a:pPr marL="0" indent="0" algn="r" rtl="1">
              <a:buNone/>
            </a:pPr>
            <a:r>
              <a:rPr lang="fa-IR" sz="2400" dirty="0"/>
              <a:t>5. مشاركت در برنامه ريزي و ايجاد تسهيلات لازم براي اجرای شيوه هاي نوين آموزشي</a:t>
            </a:r>
          </a:p>
          <a:p>
            <a:pPr marL="0" indent="0" algn="r" rtl="1">
              <a:buNone/>
            </a:pPr>
            <a:r>
              <a:rPr lang="fa-IR" sz="2400" dirty="0"/>
              <a:t>6. نظارت بر اجرای </a:t>
            </a:r>
            <a:r>
              <a:rPr lang="en-US" sz="2400" dirty="0"/>
              <a:t>Course plan </a:t>
            </a:r>
            <a:r>
              <a:rPr lang="fa-IR" sz="2400" dirty="0"/>
              <a:t>و</a:t>
            </a:r>
            <a:r>
              <a:rPr lang="en-US" sz="2400" dirty="0"/>
              <a:t>Lesson plan</a:t>
            </a:r>
          </a:p>
          <a:p>
            <a:pPr marL="0" indent="0" algn="r" rtl="1">
              <a:buNone/>
            </a:pPr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برنامه ریزی آموزشی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41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r" rtl="1">
              <a:buNone/>
            </a:pPr>
            <a:r>
              <a:rPr lang="fa-IR" dirty="0"/>
              <a:t>7. مشاوره و هدایت اعضاء هیات علمی در </a:t>
            </a:r>
            <a:r>
              <a:rPr lang="en-US" dirty="0"/>
              <a:t>Course plan </a:t>
            </a:r>
            <a:r>
              <a:rPr lang="fa-IR" dirty="0"/>
              <a:t>و </a:t>
            </a:r>
            <a:r>
              <a:rPr lang="en-US" dirty="0"/>
              <a:t>Lesson plan </a:t>
            </a:r>
            <a:r>
              <a:rPr lang="fa-IR" dirty="0"/>
              <a:t>و راهنمای مطالعاتی برای دانشجویان</a:t>
            </a:r>
          </a:p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r>
              <a:rPr lang="fa-IR" dirty="0"/>
              <a:t>8. مشاوره در زمینه برنامه ریزی دوره های آموزشی و بازنگری آنها</a:t>
            </a:r>
          </a:p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r>
              <a:rPr lang="fa-IR" dirty="0"/>
              <a:t>9. همکاری با </a:t>
            </a:r>
            <a:r>
              <a:rPr lang="en-US" dirty="0"/>
              <a:t>EDC </a:t>
            </a:r>
            <a:r>
              <a:rPr lang="fa-IR" dirty="0"/>
              <a:t>در بررسی انطباق برنامه های درسی با سرفصل های وزارتی</a:t>
            </a:r>
          </a:p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r>
              <a:rPr lang="fa-IR" dirty="0"/>
              <a:t>10. توسعه روشهای نوین آموزش و تدریس </a:t>
            </a:r>
            <a:r>
              <a:rPr lang="en-US" dirty="0"/>
              <a:t>Skill Lab</a:t>
            </a:r>
          </a:p>
          <a:p>
            <a:pPr marL="0" indent="0" algn="r" rtl="1">
              <a:buNone/>
            </a:pPr>
            <a:endParaRPr lang="en-US" dirty="0"/>
          </a:p>
          <a:p>
            <a:pPr marL="0" indent="0" algn="r" rtl="1">
              <a:buNone/>
            </a:pPr>
            <a:r>
              <a:rPr lang="en-US" dirty="0"/>
              <a:t>11. </a:t>
            </a:r>
            <a:r>
              <a:rPr lang="fa-IR" dirty="0"/>
              <a:t>پیگیری تنظیم و تدوین برنامه های پیشنهادی جدید در رابطه با دروس دانشکده با توجه به شرایط و مقتضیات دانشگاه</a:t>
            </a:r>
          </a:p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r>
              <a:rPr lang="fa-IR" dirty="0"/>
              <a:t>12. برقراری ارتباط مستمر با مرکز مطالعات و توسعه آموزش دانشگاه و شرکت در جلسات مربوط به برنامه ریزی</a:t>
            </a:r>
          </a:p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برنامه ریزی آموزشی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3666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800" dirty="0">
                <a:latin typeface="Tahoma"/>
                <a:cs typeface="Tahoma"/>
              </a:rPr>
              <a:t>هدف </a:t>
            </a:r>
            <a:r>
              <a:rPr lang="en-US" sz="2800" dirty="0" smtClean="0">
                <a:latin typeface="Tahoma"/>
                <a:cs typeface="Tahoma"/>
              </a:rPr>
              <a:t>:</a:t>
            </a:r>
            <a:r>
              <a:rPr lang="fa-IR" sz="2800" dirty="0" smtClean="0">
                <a:latin typeface="Tahoma"/>
                <a:cs typeface="Tahoma"/>
              </a:rPr>
              <a:t>بهبود </a:t>
            </a:r>
            <a:r>
              <a:rPr lang="fa-IR" sz="2800" dirty="0">
                <a:latin typeface="Tahoma"/>
                <a:cs typeface="Tahoma"/>
              </a:rPr>
              <a:t>و بهینه سازی ارائه برنامه های </a:t>
            </a:r>
            <a:r>
              <a:rPr lang="fa-IR" sz="2800" dirty="0" smtClean="0">
                <a:latin typeface="Tahoma"/>
                <a:cs typeface="Tahoma"/>
              </a:rPr>
              <a:t>آموزشی</a:t>
            </a:r>
            <a:endParaRPr lang="en-US" sz="2800" dirty="0" smtClean="0">
              <a:latin typeface="Tahoma"/>
              <a:cs typeface="Tahoma"/>
            </a:endParaRPr>
          </a:p>
          <a:p>
            <a:pPr marL="109728" indent="0" algn="justLow" rtl="1">
              <a:buNone/>
            </a:pPr>
            <a:r>
              <a:rPr lang="fa-IR" sz="3200" dirty="0" smtClean="0">
                <a:latin typeface="Tahoma"/>
                <a:cs typeface="Tahoma"/>
              </a:rPr>
              <a:t>فعالیت ها:</a:t>
            </a:r>
            <a:br>
              <a:rPr lang="fa-IR" sz="3200" dirty="0" smtClean="0">
                <a:latin typeface="Tahoma"/>
                <a:cs typeface="Tahoma"/>
              </a:rPr>
            </a:br>
            <a:r>
              <a:rPr lang="fa-IR" sz="2000" dirty="0">
                <a:latin typeface="Tahoma"/>
                <a:cs typeface="Wingdings"/>
              </a:rPr>
              <a:t>¨ </a:t>
            </a:r>
            <a:r>
              <a:rPr lang="fa-IR" sz="2000" dirty="0">
                <a:latin typeface="Tahoma"/>
                <a:cs typeface="Tahoma"/>
              </a:rPr>
              <a:t>برگزاري جلسات هم اندیشی و نقد برنامه های آموزشی عملی و نظری گروه ها با حضور مدیر گروه و اعضای هیات علمي </a:t>
            </a:r>
          </a:p>
          <a:p>
            <a:pPr marL="109728" indent="0" algn="r" rtl="1">
              <a:buNone/>
            </a:pPr>
            <a:r>
              <a:rPr lang="fa-IR" sz="2000" dirty="0">
                <a:solidFill>
                  <a:prstClr val="black"/>
                </a:solidFill>
                <a:latin typeface="Tahoma"/>
                <a:cs typeface="Wingdings"/>
              </a:rPr>
              <a:t>¨ </a:t>
            </a:r>
            <a:r>
              <a:rPr lang="fa-IR" sz="2000" dirty="0" smtClean="0">
                <a:latin typeface="Tahoma"/>
                <a:cs typeface="Tahoma"/>
              </a:rPr>
              <a:t>تدوین </a:t>
            </a:r>
            <a:r>
              <a:rPr lang="fa-IR" sz="2000" dirty="0">
                <a:latin typeface="Tahoma"/>
                <a:cs typeface="Tahoma"/>
              </a:rPr>
              <a:t>دوره های فلوشیپ </a:t>
            </a:r>
            <a:endParaRPr lang="en-US" sz="2000" dirty="0" smtClean="0">
              <a:latin typeface="Tahoma"/>
              <a:cs typeface="Tahoma"/>
            </a:endParaRPr>
          </a:p>
          <a:p>
            <a:pPr marL="109728" indent="0" algn="r" rtl="1">
              <a:buNone/>
            </a:pPr>
            <a:r>
              <a:rPr lang="fa-IR" sz="2000" dirty="0" smtClean="0">
                <a:latin typeface="Tahoma"/>
                <a:cs typeface="Wingdings"/>
              </a:rPr>
              <a:t>¨ </a:t>
            </a:r>
            <a:r>
              <a:rPr lang="fa-IR" sz="2000" dirty="0">
                <a:latin typeface="Tahoma"/>
                <a:cs typeface="Tahoma"/>
              </a:rPr>
              <a:t>تهیه طرح درسها و طرح دوره ها و قرار دادن بر روی </a:t>
            </a:r>
            <a:r>
              <a:rPr lang="fa-IR" sz="2000" dirty="0" smtClean="0">
                <a:latin typeface="Tahoma"/>
                <a:cs typeface="Tahoma"/>
              </a:rPr>
              <a:t>سایت</a:t>
            </a:r>
          </a:p>
          <a:p>
            <a:pPr algn="r" rtl="1"/>
            <a:endParaRPr lang="fa-IR" sz="1800" dirty="0">
              <a:latin typeface="Tahoma"/>
              <a:cs typeface="Tahoma"/>
            </a:endParaRPr>
          </a:p>
          <a:p>
            <a:pPr marL="109728" indent="0" algn="r" rtl="1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65760" lvl="0" indent="-256032" algn="ctr" rtl="1">
              <a:spcBef>
                <a:spcPts val="400"/>
              </a:spcBef>
            </a:pPr>
            <a:r>
              <a:rPr lang="fa-IR" sz="4800" dirty="0">
                <a:solidFill>
                  <a:srgbClr val="464646"/>
                </a:solidFill>
                <a:ea typeface="+mn-ea"/>
              </a:rPr>
              <a:t>برنامه ریزی آموزشی</a:t>
            </a:r>
            <a:r>
              <a:rPr lang="en-US" sz="2700" b="0" dirty="0">
                <a:solidFill>
                  <a:prstClr val="black"/>
                </a:solidFill>
                <a:effectLst/>
                <a:ea typeface="+mn-ea"/>
                <a:cs typeface="+mn-cs"/>
              </a:rPr>
              <a:t/>
            </a:r>
            <a:br>
              <a:rPr lang="en-US" sz="2700" b="0" dirty="0">
                <a:solidFill>
                  <a:prstClr val="black"/>
                </a:solidFill>
                <a:effectLst/>
                <a:ea typeface="+mn-ea"/>
                <a:cs typeface="+mn-cs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70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481328"/>
          </a:xfrm>
        </p:spPr>
        <p:txBody>
          <a:bodyPr>
            <a:normAutofit fontScale="90000"/>
          </a:bodyPr>
          <a:lstStyle/>
          <a:p>
            <a:r>
              <a:rPr lang="en-US" sz="4800" dirty="0" smtClean="0">
                <a:solidFill>
                  <a:srgbClr val="FFFF00"/>
                </a:solidFill>
                <a:latin typeface="Cooper Black" pitchFamily="18" charset="0"/>
              </a:rPr>
              <a:t>Thank you for your attention</a:t>
            </a:r>
            <a:r>
              <a:rPr lang="en-US" sz="4800" dirty="0" smtClean="0">
                <a:solidFill>
                  <a:srgbClr val="FF0000"/>
                </a:solidFill>
                <a:latin typeface="Cooper Black" pitchFamily="18" charset="0"/>
              </a:rPr>
              <a:t/>
            </a:r>
            <a:br>
              <a:rPr lang="en-US" sz="4800" dirty="0" smtClean="0">
                <a:solidFill>
                  <a:srgbClr val="FF0000"/>
                </a:solidFill>
                <a:latin typeface="Cooper Black" pitchFamily="18" charset="0"/>
              </a:rPr>
            </a:br>
            <a:endParaRPr lang="en-US" dirty="0"/>
          </a:p>
        </p:txBody>
      </p:sp>
      <p:pic>
        <p:nvPicPr>
          <p:cNvPr id="4" name="Content Placeholder 3" descr="36373jzof1x3d9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5608" y="1609725"/>
            <a:ext cx="6462184" cy="4846638"/>
          </a:xfrm>
        </p:spPr>
      </p:pic>
    </p:spTree>
    <p:extLst>
      <p:ext uri="{BB962C8B-B14F-4D97-AF65-F5344CB8AC3E}">
        <p14:creationId xmlns:p14="http://schemas.microsoft.com/office/powerpoint/2010/main" val="253223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b="1" dirty="0">
                <a:hlinkClick r:id="rId2"/>
              </a:rPr>
              <a:t>دانش پژوهي آموزشي (</a:t>
            </a:r>
            <a:r>
              <a:rPr lang="en-US" b="1" dirty="0" smtClean="0">
                <a:hlinkClick r:id="rId2"/>
              </a:rPr>
              <a:t>Scholarship </a:t>
            </a:r>
            <a:r>
              <a:rPr lang="fa-IR" b="1" dirty="0" smtClean="0">
                <a:hlinkClick r:id="rId2"/>
              </a:rPr>
              <a:t>)چيست </a:t>
            </a:r>
            <a:r>
              <a:rPr lang="fa-IR" b="1" dirty="0">
                <a:hlinkClick r:id="rId2"/>
              </a:rPr>
              <a:t>؟</a:t>
            </a:r>
            <a:endParaRPr lang="fa-IR" dirty="0"/>
          </a:p>
          <a:p>
            <a:pPr marL="0" indent="0" algn="r" rtl="1">
              <a:buNone/>
            </a:pPr>
            <a:endParaRPr lang="en-US" sz="2000" dirty="0" smtClean="0">
              <a:latin typeface="Tahoma"/>
              <a:cs typeface="Tahoma"/>
            </a:endParaRPr>
          </a:p>
          <a:p>
            <a:pPr marL="0" indent="0" algn="r" rtl="1">
              <a:buNone/>
            </a:pPr>
            <a:endParaRPr lang="en-US" sz="2000" dirty="0">
              <a:latin typeface="Tahoma"/>
              <a:cs typeface="Tahoma"/>
            </a:endParaRPr>
          </a:p>
          <a:p>
            <a:pPr marL="0" indent="0" algn="r" rtl="1">
              <a:buNone/>
            </a:pPr>
            <a:r>
              <a:rPr lang="fa-IR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آموزش </a:t>
            </a:r>
            <a:r>
              <a:rPr lang="fa-I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ايده آل فقط به ارائه آموزش با کيفيت و کميت برجسته (Excellence in </a:t>
            </a:r>
            <a:r>
              <a:rPr lang="fa-IR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Teaching) </a:t>
            </a:r>
            <a:r>
              <a:rPr lang="fa-I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خلاصه نمي گردد، بلكه از يك عضو هيات علمي انتظار مي رود كه ، با استفاده از دستاورد هاي موجود در جامعه آموزش، در آموزش خود رويكرد عالمانه اي داشته باشد (</a:t>
            </a:r>
            <a:r>
              <a:rPr lang="fa-IR" sz="20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Scholarly </a:t>
            </a:r>
            <a:r>
              <a:rPr lang="fa-IR" sz="2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Teaching</a:t>
            </a:r>
            <a:r>
              <a:rPr lang="fa-IR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fa-I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و بالاتر از آن، منابع تازه اي را در اختيار جامعه آموزشي قرار دهد و با اين کار منجر به پيش برد دانش در عرصه آموزش گردد </a:t>
            </a:r>
            <a:r>
              <a:rPr lang="fa-IR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fa-IR" sz="20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Scholarship of </a:t>
            </a:r>
            <a:r>
              <a:rPr lang="fa-IR" sz="2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Teaching</a:t>
            </a:r>
            <a:r>
              <a:rPr lang="fa-IR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). </a:t>
            </a:r>
          </a:p>
          <a:p>
            <a:pPr marL="0" indent="0" algn="r" rtl="1">
              <a:buNone/>
            </a:pPr>
            <a:endParaRPr lang="fa-IR" sz="2000" dirty="0">
              <a:latin typeface="Tahoma"/>
              <a:cs typeface="Tahoma"/>
            </a:endParaRPr>
          </a:p>
          <a:p>
            <a:pPr marL="0" indent="0">
              <a:buNone/>
            </a:pPr>
            <a:r>
              <a:rPr lang="fa-IR" sz="2000" dirty="0">
                <a:latin typeface="Tahoma"/>
                <a:cs typeface="Tahoma"/>
              </a:rPr>
              <a:t>Scholarship </a:t>
            </a:r>
            <a:r>
              <a:rPr lang="fa-IR" sz="2000" dirty="0" smtClean="0">
                <a:latin typeface="Tahoma"/>
                <a:cs typeface="Tahoma"/>
              </a:rPr>
              <a:t>Reconsidered</a:t>
            </a:r>
            <a:r>
              <a:rPr lang="en-US" sz="2000" dirty="0" smtClean="0">
                <a:latin typeface="Tahoma"/>
                <a:cs typeface="Tahoma"/>
              </a:rPr>
              <a:t>,</a:t>
            </a:r>
            <a:r>
              <a:rPr lang="fa-IR" sz="2000" dirty="0">
                <a:latin typeface="Tahoma"/>
                <a:cs typeface="Tahoma"/>
              </a:rPr>
              <a:t> Boyer </a:t>
            </a:r>
            <a:r>
              <a:rPr lang="en-US" sz="2000" dirty="0" smtClean="0">
                <a:latin typeface="Tahoma"/>
                <a:cs typeface="Tahoma"/>
              </a:rPr>
              <a:t>,</a:t>
            </a:r>
            <a:r>
              <a:rPr lang="fa-IR" sz="2000" dirty="0">
                <a:latin typeface="Tahoma"/>
                <a:cs typeface="Tahoma"/>
              </a:rPr>
              <a:t> Carnegie </a:t>
            </a:r>
            <a:r>
              <a:rPr lang="en-US" sz="2000" dirty="0" smtClean="0">
                <a:latin typeface="Tahoma"/>
                <a:cs typeface="Tahoma"/>
              </a:rPr>
              <a:t> 1990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60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r" rtl="1">
              <a:buFont typeface="+mj-lt"/>
              <a:buAutoNum type="arabicPeriod"/>
            </a:pPr>
            <a:r>
              <a:rPr lang="fa-I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تعامل با جامعه آموزشي به صورت كسب دانش موجود درباره موضوع مورد </a:t>
            </a:r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نظر</a:t>
            </a:r>
          </a:p>
          <a:p>
            <a:pPr marL="457200" indent="-457200" algn="r" rtl="1">
              <a:buFont typeface="+mj-lt"/>
              <a:buAutoNum type="arabicPeriod"/>
            </a:pPr>
            <a:endParaRPr lang="fa-I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r" rtl="1">
              <a:buFont typeface="+mj-lt"/>
              <a:buAutoNum type="arabicPeriod"/>
            </a:pPr>
            <a:r>
              <a:rPr lang="fa-I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ارائه نوآوري خود به جامعه آموزشي براي استفاده ديگران </a:t>
            </a:r>
            <a:endParaRPr lang="fa-IR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r" rtl="1">
              <a:buFont typeface="+mj-lt"/>
              <a:buAutoNum type="arabicPeriod"/>
            </a:pPr>
            <a:endParaRPr lang="fa-IR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r" rtl="1">
              <a:buFont typeface="+mj-lt"/>
              <a:buAutoNum type="arabicPeriod"/>
            </a:pPr>
            <a:r>
              <a:rPr lang="fa-I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كسب نظرات نقادانه ديگران 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نکات اساسی در دانش پژوهی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510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fa-IR" dirty="0">
                <a:latin typeface="Tahoma"/>
                <a:cs typeface="Tahoma"/>
              </a:rPr>
              <a:t>دانش پژوهي آموزشي مي تواند در هر يك از حوزه هاي فعاليت هاي آموزشي شامل موارد زير باشد: </a:t>
            </a:r>
          </a:p>
          <a:p>
            <a:pPr marL="457200" marR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000" b="1" dirty="0">
                <a:solidFill>
                  <a:srgbClr val="000000"/>
                </a:solidFill>
                <a:latin typeface="Tahoma"/>
                <a:cs typeface="Tahoma"/>
              </a:rPr>
              <a:t>-</a:t>
            </a:r>
            <a:r>
              <a:rPr lang="ar-SA" sz="2000" dirty="0">
                <a:solidFill>
                  <a:srgbClr val="000000"/>
                </a:solidFill>
                <a:latin typeface="Tahoma"/>
                <a:cs typeface="Tahoma"/>
              </a:rPr>
              <a:t>تدريس</a:t>
            </a:r>
            <a:r>
              <a:rPr lang="fa-IR" sz="2000" dirty="0">
                <a:solidFill>
                  <a:srgbClr val="000000"/>
                </a:solidFill>
                <a:latin typeface="Tahoma"/>
                <a:cs typeface="Tahoma"/>
              </a:rPr>
              <a:t>(Teaching) </a:t>
            </a:r>
            <a:endParaRPr lang="fa-IR" sz="2000" b="1" dirty="0">
              <a:solidFill>
                <a:srgbClr val="800000"/>
              </a:solidFill>
              <a:latin typeface="Tahoma"/>
              <a:cs typeface="Tahoma"/>
            </a:endParaRPr>
          </a:p>
          <a:p>
            <a:pPr marL="457200" marR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000" dirty="0">
                <a:solidFill>
                  <a:srgbClr val="000000"/>
                </a:solidFill>
                <a:latin typeface="Tahoma"/>
                <a:cs typeface="Tahoma"/>
              </a:rPr>
              <a:t>- برنامه ريزي آموزشي </a:t>
            </a:r>
            <a:r>
              <a:rPr lang="fa-IR" sz="2000" dirty="0">
                <a:solidFill>
                  <a:srgbClr val="000000"/>
                </a:solidFill>
                <a:latin typeface="Tahoma"/>
                <a:cs typeface="Tahoma"/>
              </a:rPr>
              <a:t>(Curriculum development)</a:t>
            </a:r>
            <a:endParaRPr lang="fa-IR" sz="2000" b="1" dirty="0">
              <a:solidFill>
                <a:srgbClr val="800000"/>
              </a:solidFill>
              <a:latin typeface="Tahoma"/>
              <a:cs typeface="Tahoma"/>
            </a:endParaRPr>
          </a:p>
          <a:p>
            <a:pPr marL="457200" marR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000" dirty="0">
                <a:solidFill>
                  <a:srgbClr val="000000"/>
                </a:solidFill>
                <a:latin typeface="Tahoma"/>
                <a:cs typeface="Tahoma"/>
              </a:rPr>
              <a:t>- راهنمايي و مشاوره </a:t>
            </a:r>
            <a:r>
              <a:rPr lang="fa-IR" sz="2000" dirty="0">
                <a:solidFill>
                  <a:srgbClr val="000000"/>
                </a:solidFill>
                <a:latin typeface="Tahoma"/>
                <a:cs typeface="Tahoma"/>
              </a:rPr>
              <a:t>(Advising and mentoring)</a:t>
            </a:r>
            <a:endParaRPr lang="fa-IR" sz="2000" b="1" dirty="0">
              <a:solidFill>
                <a:srgbClr val="800000"/>
              </a:solidFill>
              <a:latin typeface="Tahoma"/>
              <a:cs typeface="Tahoma"/>
            </a:endParaRPr>
          </a:p>
          <a:p>
            <a:pPr marL="457200" marR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000" dirty="0">
                <a:solidFill>
                  <a:srgbClr val="000000"/>
                </a:solidFill>
                <a:latin typeface="Tahoma"/>
                <a:cs typeface="Tahoma"/>
              </a:rPr>
              <a:t>- مديريت آموزشی </a:t>
            </a:r>
            <a:r>
              <a:rPr lang="fa-IR" sz="2000" dirty="0">
                <a:solidFill>
                  <a:srgbClr val="000000"/>
                </a:solidFill>
                <a:latin typeface="Tahoma"/>
                <a:cs typeface="Tahoma"/>
              </a:rPr>
              <a:t>(Education leadership and administration)</a:t>
            </a:r>
            <a:endParaRPr lang="fa-IR" sz="2000" b="1" dirty="0">
              <a:solidFill>
                <a:srgbClr val="800000"/>
              </a:solidFill>
              <a:latin typeface="Tahoma"/>
              <a:cs typeface="Tahoma"/>
            </a:endParaRPr>
          </a:p>
          <a:p>
            <a:pPr marL="457200" marR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000" dirty="0">
                <a:solidFill>
                  <a:srgbClr val="000000"/>
                </a:solidFill>
                <a:latin typeface="Tahoma"/>
                <a:cs typeface="Tahoma"/>
              </a:rPr>
              <a:t>- ارزيابي فراگيران </a:t>
            </a:r>
            <a:r>
              <a:rPr lang="fa-IR" sz="2000" dirty="0">
                <a:solidFill>
                  <a:srgbClr val="000000"/>
                </a:solidFill>
                <a:latin typeface="Tahoma"/>
                <a:cs typeface="Tahoma"/>
              </a:rPr>
              <a:t>(Learner assessment)</a:t>
            </a:r>
            <a:r>
              <a:rPr lang="fa-IR" sz="2000" dirty="0">
                <a:solidFill>
                  <a:srgbClr val="800000"/>
                </a:solidFill>
                <a:latin typeface="Tahoma"/>
                <a:ea typeface="Times New Roman"/>
                <a:cs typeface="Tahoma"/>
              </a:rPr>
              <a:t> </a:t>
            </a:r>
            <a:endParaRPr lang="fa-IR" sz="2000" b="1" dirty="0">
              <a:solidFill>
                <a:srgbClr val="800000"/>
              </a:solidFill>
              <a:latin typeface="Tahoma"/>
              <a:cs typeface="Tahoma"/>
            </a:endParaRPr>
          </a:p>
          <a:p>
            <a:pPr algn="r" rt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158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90000"/>
              </a:lnSpc>
            </a:pPr>
            <a:r>
              <a:rPr lang="fa-IR" sz="280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Mitra" pitchFamily="2" charset="-78"/>
              </a:rPr>
              <a:t>شش معيار زير در ارزيابي تمام اشکال دانش پژوهي مورد استفاده قرار مي گيرند:</a:t>
            </a:r>
            <a:r>
              <a:rPr lang="fa-IR" sz="2800" smtClean="0">
                <a:ea typeface="Times New Roman" pitchFamily="18" charset="0"/>
                <a:cs typeface="Mitra" pitchFamily="2" charset="-78"/>
              </a:rPr>
              <a:t> </a:t>
            </a:r>
          </a:p>
          <a:p>
            <a:pPr lvl="1" algn="r" rtl="1">
              <a:lnSpc>
                <a:spcPct val="90000"/>
              </a:lnSpc>
            </a:pPr>
            <a:r>
              <a:rPr lang="fa-IR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Mitra" pitchFamily="2" charset="-78"/>
              </a:rPr>
              <a:t>دارا بودن اهداف مشخص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Mitra" pitchFamily="2" charset="-78"/>
              </a:rPr>
              <a:t> </a:t>
            </a:r>
            <a:endParaRPr lang="fa-IR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Mitra" pitchFamily="2" charset="-78"/>
            </a:endParaRPr>
          </a:p>
          <a:p>
            <a:pPr lvl="1" algn="r" rtl="1">
              <a:lnSpc>
                <a:spcPct val="90000"/>
              </a:lnSpc>
            </a:pPr>
            <a:r>
              <a:rPr lang="fa-IR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Mitra" pitchFamily="2" charset="-78"/>
              </a:rPr>
              <a:t>کسب آمادگي کافي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Mitra" pitchFamily="2" charset="-78"/>
              </a:rPr>
              <a:t> </a:t>
            </a:r>
            <a:endParaRPr lang="fa-IR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Mitra" pitchFamily="2" charset="-78"/>
            </a:endParaRPr>
          </a:p>
          <a:p>
            <a:pPr lvl="1" algn="r" rtl="1">
              <a:lnSpc>
                <a:spcPct val="90000"/>
              </a:lnSpc>
            </a:pPr>
            <a:r>
              <a:rPr lang="fa-IR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Mitra" pitchFamily="2" charset="-78"/>
              </a:rPr>
              <a:t>استفاده از روش مندي مناسب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Mitra" pitchFamily="2" charset="-78"/>
              </a:rPr>
              <a:t> </a:t>
            </a:r>
            <a:endParaRPr lang="fa-IR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Mitra" pitchFamily="2" charset="-78"/>
            </a:endParaRPr>
          </a:p>
          <a:p>
            <a:pPr lvl="1" algn="r" rtl="1">
              <a:lnSpc>
                <a:spcPct val="90000"/>
              </a:lnSpc>
            </a:pPr>
            <a:r>
              <a:rPr lang="fa-IR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Mitra" pitchFamily="2" charset="-78"/>
              </a:rPr>
              <a:t>نتايج قابل توجه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Mitra" pitchFamily="2" charset="-78"/>
              </a:rPr>
              <a:t> </a:t>
            </a:r>
            <a:endParaRPr lang="fa-IR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Mitra" pitchFamily="2" charset="-78"/>
            </a:endParaRPr>
          </a:p>
          <a:p>
            <a:pPr lvl="1" algn="r" rtl="1">
              <a:lnSpc>
                <a:spcPct val="90000"/>
              </a:lnSpc>
            </a:pPr>
            <a:r>
              <a:rPr lang="fa-IR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Mitra" pitchFamily="2" charset="-78"/>
              </a:rPr>
              <a:t>ارائه مؤثر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Mitra" pitchFamily="2" charset="-78"/>
              </a:rPr>
              <a:t> </a:t>
            </a:r>
            <a:endParaRPr lang="fa-IR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Mitra" pitchFamily="2" charset="-78"/>
            </a:endParaRPr>
          </a:p>
          <a:p>
            <a:pPr lvl="1" algn="r" rtl="1">
              <a:lnSpc>
                <a:spcPct val="90000"/>
              </a:lnSpc>
            </a:pPr>
            <a:r>
              <a:rPr lang="fa-IR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Mitra" pitchFamily="2" charset="-78"/>
              </a:rPr>
              <a:t>بازبيني نقادانه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Mitra" pitchFamily="2" charset="-78"/>
              </a:rPr>
              <a:t> </a:t>
            </a:r>
            <a:r>
              <a:rPr lang="fa-IR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Mitra" pitchFamily="2" charset="-78"/>
              </a:rPr>
              <a:t> </a:t>
            </a:r>
            <a:endParaRPr lang="en-US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Mitra" pitchFamily="2" charset="-78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200" smtClean="0">
                <a:cs typeface="B Titr" pitchFamily="2" charset="-78"/>
              </a:rPr>
              <a:t>معيار هاي ارزيابي دانش پژوهي</a:t>
            </a:r>
            <a:endParaRPr lang="en-US" sz="4200" smtClean="0">
              <a:cs typeface="B Titr" pitchFamily="2" charset="-78"/>
            </a:endParaRPr>
          </a:p>
        </p:txBody>
      </p:sp>
      <p:pic>
        <p:nvPicPr>
          <p:cNvPr id="8196" name="Picture 4" descr="scholarship assess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743200"/>
            <a:ext cx="2281238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609600" y="6019800"/>
            <a:ext cx="8001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rtl="1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rtl="1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rtl="1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rtl="1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rtl="1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600" b="1" i="1" smtClean="0">
                <a:solidFill>
                  <a:srgbClr val="9999CC"/>
                </a:solidFill>
              </a:rPr>
              <a:t>Glassick et al. Scholarship Assessed: Evaluation of the Professoriate. San Francisco, CA: Jossey–Bass; 1997</a:t>
            </a:r>
          </a:p>
        </p:txBody>
      </p:sp>
    </p:spTree>
    <p:extLst>
      <p:ext uri="{BB962C8B-B14F-4D97-AF65-F5344CB8AC3E}">
        <p14:creationId xmlns:p14="http://schemas.microsoft.com/office/powerpoint/2010/main" val="1446921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fa-IR" b="1" dirty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1-دارا بودن اهداف مشخص </a:t>
            </a:r>
          </a:p>
          <a:p>
            <a:pPr marL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fa-IR" sz="700" dirty="0" smtClean="0">
                <a:solidFill>
                  <a:srgbClr val="000000"/>
                </a:solidFill>
                <a:latin typeface="Tahoma"/>
                <a:ea typeface="Arial"/>
                <a:cs typeface="Times New Roman"/>
              </a:rPr>
              <a:t> </a:t>
            </a:r>
            <a:r>
              <a:rPr lang="fa-IR" sz="2800" dirty="0">
                <a:solidFill>
                  <a:srgbClr val="000000"/>
                </a:solidFill>
                <a:ea typeface="Times New Roman"/>
                <a:cs typeface="Tahoma"/>
              </a:rPr>
              <a:t>فرد دانش پژوه بايد اهداف خود را از فعاليت هاي صورت گرفته به وضوح بيان کند.</a:t>
            </a:r>
            <a:r>
              <a:rPr lang="fa-IR" sz="2800" dirty="0">
                <a:solidFill>
                  <a:srgbClr val="000000"/>
                </a:solidFill>
                <a:ea typeface="Times New Roman"/>
              </a:rPr>
              <a:t> </a:t>
            </a:r>
            <a:endParaRPr lang="fa-IR" sz="2800" dirty="0">
              <a:solidFill>
                <a:srgbClr val="000000"/>
              </a:solidFill>
              <a:latin typeface="Tahoma"/>
              <a:ea typeface="Times New Roman"/>
              <a:cs typeface="Tahoma"/>
            </a:endParaRPr>
          </a:p>
          <a:p>
            <a:pPr lvl="1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Tx/>
              <a:buChar char="-"/>
              <a:tabLst>
                <a:tab pos="914400" algn="l"/>
                <a:tab pos="914400" algn="l"/>
              </a:tabLst>
            </a:pPr>
            <a:r>
              <a:rPr lang="fa-IR" sz="2400" dirty="0" smtClean="0">
                <a:solidFill>
                  <a:srgbClr val="000000"/>
                </a:solidFill>
                <a:ea typeface="Times New Roman"/>
                <a:cs typeface="Tahoma"/>
              </a:rPr>
              <a:t>آيا </a:t>
            </a:r>
            <a:r>
              <a:rPr lang="fa-IR" sz="2400" dirty="0">
                <a:solidFill>
                  <a:srgbClr val="000000"/>
                </a:solidFill>
                <a:ea typeface="Times New Roman"/>
                <a:cs typeface="Tahoma"/>
              </a:rPr>
              <a:t>هدف اصلي به وضوح بيان شده است؟ </a:t>
            </a:r>
            <a:endParaRPr lang="fa-IR" sz="2400" dirty="0" smtClean="0">
              <a:solidFill>
                <a:srgbClr val="000000"/>
              </a:solidFill>
              <a:ea typeface="Times New Roman"/>
              <a:cs typeface="Tahoma"/>
            </a:endParaRPr>
          </a:p>
          <a:p>
            <a:pPr marL="457200" lvl="1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914400" algn="l"/>
                <a:tab pos="914400" algn="l"/>
              </a:tabLst>
            </a:pPr>
            <a:r>
              <a:rPr lang="fa-IR" sz="2400" dirty="0" smtClean="0">
                <a:solidFill>
                  <a:srgbClr val="000000"/>
                </a:solidFill>
                <a:latin typeface="Tahoma"/>
                <a:ea typeface="Arial"/>
                <a:cs typeface="Tahoma"/>
              </a:rPr>
              <a:t>- </a:t>
            </a:r>
            <a:r>
              <a:rPr lang="fa-IR" sz="2400" dirty="0">
                <a:solidFill>
                  <a:srgbClr val="000000"/>
                </a:solidFill>
                <a:ea typeface="Times New Roman"/>
                <a:cs typeface="Tahoma"/>
              </a:rPr>
              <a:t>آيا اهداف بيان شده واقع بينانه و قابل دسترسي هستند؟ </a:t>
            </a:r>
            <a:endParaRPr lang="fa-IR" sz="2400" dirty="0">
              <a:solidFill>
                <a:srgbClr val="000000"/>
              </a:solidFill>
              <a:latin typeface="Tahoma"/>
              <a:ea typeface="Times New Roman"/>
              <a:cs typeface="Tahoma"/>
            </a:endParaRPr>
          </a:p>
          <a:p>
            <a:pPr marL="457200" lvl="1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914400" algn="l"/>
                <a:tab pos="914400" algn="l"/>
              </a:tabLst>
            </a:pPr>
            <a:r>
              <a:rPr lang="fa-IR" sz="2400" dirty="0">
                <a:solidFill>
                  <a:srgbClr val="000000"/>
                </a:solidFill>
                <a:latin typeface="Tahoma"/>
                <a:ea typeface="Arial"/>
                <a:cs typeface="Times New Roman"/>
              </a:rPr>
              <a:t>- </a:t>
            </a:r>
            <a:r>
              <a:rPr lang="fa-IR" sz="2400" dirty="0">
                <a:solidFill>
                  <a:srgbClr val="000000"/>
                </a:solidFill>
                <a:ea typeface="Calibri"/>
                <a:cs typeface="Tahoma"/>
              </a:rPr>
              <a:t>آيا موضوع مورد پرسش در زمينه مربوطه مهم است؟ </a:t>
            </a:r>
            <a:endParaRPr lang="fa-IR" sz="2400" dirty="0">
              <a:solidFill>
                <a:srgbClr val="000000"/>
              </a:solidFill>
              <a:latin typeface="Tahoma"/>
              <a:ea typeface="Times New Roman"/>
              <a:cs typeface="Tahoma"/>
            </a:endParaRPr>
          </a:p>
          <a:p>
            <a:pPr marL="0" indent="0" algn="r" rtl="1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2900" b="1" dirty="0">
                <a:solidFill>
                  <a:srgbClr val="FF00FF"/>
                </a:solidFill>
                <a:latin typeface="Tahoma"/>
                <a:ea typeface="Times New Roman"/>
                <a:cs typeface="Tahoma"/>
              </a:rPr>
              <a:t>ارزيابي دانش پژوهي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899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fa-IR" b="1" dirty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2- کسب آمادگي کافي</a:t>
            </a:r>
          </a:p>
          <a:p>
            <a:pPr lvl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457200" algn="l"/>
              </a:tabLst>
            </a:pPr>
            <a:r>
              <a:rPr lang="ar-SA" sz="2800" dirty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	</a:t>
            </a:r>
            <a:r>
              <a:rPr lang="fa-IR" sz="2800" dirty="0">
                <a:solidFill>
                  <a:srgbClr val="000000"/>
                </a:solidFill>
                <a:ea typeface="Times New Roman"/>
                <a:cs typeface="Tahoma"/>
              </a:rPr>
              <a:t>آگاهي از فعاليت هاي قبلي صورت گرفته در زمينه مورد نظر</a:t>
            </a:r>
            <a:endParaRPr lang="fa-IR" sz="2800" dirty="0">
              <a:solidFill>
                <a:srgbClr val="000000"/>
              </a:solidFill>
              <a:latin typeface="Tahoma"/>
              <a:ea typeface="Times New Roman"/>
              <a:cs typeface="Tahoma"/>
            </a:endParaRPr>
          </a:p>
          <a:p>
            <a:pPr lvl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457200" algn="l"/>
              </a:tabLst>
            </a:pPr>
            <a:r>
              <a:rPr lang="fa-IR" sz="2800" dirty="0">
                <a:solidFill>
                  <a:srgbClr val="000000"/>
                </a:solidFill>
                <a:ea typeface="Times New Roman"/>
                <a:cs typeface="Tahoma"/>
              </a:rPr>
              <a:t>داشتن مهارت هاي لازم براي انجام فعاليت</a:t>
            </a:r>
            <a:endParaRPr lang="fa-IR" sz="2800" dirty="0">
              <a:solidFill>
                <a:srgbClr val="000000"/>
              </a:solidFill>
              <a:latin typeface="Tahoma"/>
              <a:ea typeface="Times New Roman"/>
              <a:cs typeface="Tahoma"/>
            </a:endParaRPr>
          </a:p>
          <a:p>
            <a:pPr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457200" algn="l"/>
              </a:tabLst>
            </a:pPr>
            <a:r>
              <a:rPr lang="fa-IR" sz="2800" dirty="0">
                <a:solidFill>
                  <a:srgbClr val="000000"/>
                </a:solidFill>
                <a:ea typeface="Times New Roman"/>
                <a:cs typeface="Tahoma"/>
              </a:rPr>
              <a:t>از پيش فراهم کردن منابع مورد نياز آن فعاليت</a:t>
            </a:r>
            <a:endParaRPr lang="fa-IR" sz="2800" dirty="0">
              <a:solidFill>
                <a:srgbClr val="000000"/>
              </a:solidFill>
              <a:effectLst/>
              <a:latin typeface="Tahoma"/>
              <a:ea typeface="Times New Roman"/>
              <a:cs typeface="Tahom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2900" b="1" dirty="0">
                <a:solidFill>
                  <a:srgbClr val="FF00FF"/>
                </a:solidFill>
                <a:latin typeface="Tahoma"/>
                <a:ea typeface="Times New Roman"/>
                <a:cs typeface="Tahoma"/>
              </a:rPr>
              <a:t>ارزيابي دانش پژوهي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183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fa-IR" b="1" dirty="0">
                <a:solidFill>
                  <a:schemeClr val="bg2">
                    <a:lumMod val="10000"/>
                  </a:schemeClr>
                </a:solidFill>
                <a:latin typeface="Tahoma"/>
                <a:ea typeface="Times New Roman"/>
                <a:cs typeface="Tahoma"/>
              </a:rPr>
              <a:t>3- استفاده از روش مندي مناسب</a:t>
            </a: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ar-SA" dirty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	</a:t>
            </a:r>
            <a:r>
              <a:rPr lang="fa-IR" dirty="0" smtClean="0">
                <a:solidFill>
                  <a:srgbClr val="000000"/>
                </a:solidFill>
                <a:ea typeface="Times New Roman"/>
                <a:cs typeface="Tahoma"/>
              </a:rPr>
              <a:t>دانش </a:t>
            </a:r>
            <a:r>
              <a:rPr lang="fa-IR" dirty="0">
                <a:solidFill>
                  <a:srgbClr val="000000"/>
                </a:solidFill>
                <a:ea typeface="Times New Roman"/>
                <a:cs typeface="Tahoma"/>
              </a:rPr>
              <a:t>پژوه بايد</a:t>
            </a:r>
            <a:endParaRPr lang="fa-IR" dirty="0">
              <a:solidFill>
                <a:srgbClr val="000000"/>
              </a:solidFill>
              <a:latin typeface="Tahoma"/>
              <a:ea typeface="Times New Roman"/>
              <a:cs typeface="Tahoma"/>
            </a:endParaRPr>
          </a:p>
          <a:p>
            <a:pPr lvl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Tx/>
              <a:buChar char="-"/>
              <a:tabLst>
                <a:tab pos="457200" algn="l"/>
              </a:tabLst>
            </a:pPr>
            <a:r>
              <a:rPr lang="fa-IR" dirty="0" smtClean="0">
                <a:solidFill>
                  <a:srgbClr val="000000"/>
                </a:solidFill>
                <a:ea typeface="Times New Roman"/>
                <a:cs typeface="Tahoma"/>
              </a:rPr>
              <a:t>از </a:t>
            </a:r>
            <a:r>
              <a:rPr lang="fa-IR" dirty="0">
                <a:solidFill>
                  <a:srgbClr val="000000"/>
                </a:solidFill>
                <a:ea typeface="Times New Roman"/>
                <a:cs typeface="Tahoma"/>
              </a:rPr>
              <a:t>روش مناسب براي انجام فعاليت بهره </a:t>
            </a:r>
            <a:r>
              <a:rPr lang="fa-IR" dirty="0" smtClean="0">
                <a:solidFill>
                  <a:srgbClr val="000000"/>
                </a:solidFill>
                <a:ea typeface="Times New Roman"/>
                <a:cs typeface="Tahoma"/>
              </a:rPr>
              <a:t>بگيرد</a:t>
            </a:r>
          </a:p>
          <a:p>
            <a:pPr lvl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Tx/>
              <a:buChar char="-"/>
              <a:tabLst>
                <a:tab pos="457200" algn="l"/>
              </a:tabLst>
            </a:pPr>
            <a:r>
              <a:rPr lang="fa-IR" dirty="0" smtClean="0">
                <a:solidFill>
                  <a:srgbClr val="000000"/>
                </a:solidFill>
                <a:ea typeface="Times New Roman"/>
                <a:cs typeface="Tahoma"/>
              </a:rPr>
              <a:t>- </a:t>
            </a:r>
            <a:r>
              <a:rPr lang="fa-IR" dirty="0">
                <a:solidFill>
                  <a:srgbClr val="000000"/>
                </a:solidFill>
                <a:ea typeface="Times New Roman"/>
                <a:cs typeface="Tahoma"/>
              </a:rPr>
              <a:t>آنها را به صورت مؤثري به کار </a:t>
            </a:r>
            <a:r>
              <a:rPr lang="fa-IR" dirty="0" smtClean="0">
                <a:solidFill>
                  <a:srgbClr val="000000"/>
                </a:solidFill>
                <a:ea typeface="Times New Roman"/>
                <a:cs typeface="Tahoma"/>
              </a:rPr>
              <a:t>بندد</a:t>
            </a:r>
          </a:p>
          <a:p>
            <a:pPr lvl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Tx/>
              <a:buChar char="-"/>
              <a:tabLst>
                <a:tab pos="457200" algn="l"/>
              </a:tabLst>
            </a:pPr>
            <a:r>
              <a:rPr lang="fa-IR" dirty="0" smtClean="0">
                <a:solidFill>
                  <a:srgbClr val="000000"/>
                </a:solidFill>
                <a:ea typeface="Times New Roman"/>
                <a:cs typeface="Tahoma"/>
              </a:rPr>
              <a:t>- </a:t>
            </a:r>
            <a:r>
              <a:rPr lang="fa-IR" dirty="0">
                <a:solidFill>
                  <a:srgbClr val="000000"/>
                </a:solidFill>
                <a:ea typeface="Times New Roman"/>
                <a:cs typeface="Tahoma"/>
              </a:rPr>
              <a:t>در موارد لزوم بر حسب نياز آنها را تغيير دهد</a:t>
            </a:r>
            <a:r>
              <a:rPr lang="fa-IR" dirty="0" smtClean="0">
                <a:solidFill>
                  <a:srgbClr val="000000"/>
                </a:solidFill>
                <a:ea typeface="Times New Roman"/>
                <a:cs typeface="Tahoma"/>
              </a:rPr>
              <a:t>.</a:t>
            </a:r>
          </a:p>
          <a:p>
            <a:pPr lvl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Tx/>
              <a:buChar char="-"/>
              <a:tabLst>
                <a:tab pos="457200" algn="l"/>
              </a:tabLst>
            </a:pPr>
            <a:r>
              <a:rPr lang="fa-IR" dirty="0" smtClean="0">
                <a:solidFill>
                  <a:srgbClr val="000000"/>
                </a:solidFill>
                <a:ea typeface="Times New Roman"/>
                <a:cs typeface="Tahoma"/>
              </a:rPr>
              <a:t>در </a:t>
            </a:r>
            <a:r>
              <a:rPr lang="fa-IR" dirty="0">
                <a:solidFill>
                  <a:srgbClr val="000000"/>
                </a:solidFill>
                <a:ea typeface="Times New Roman"/>
                <a:cs typeface="Tahoma"/>
              </a:rPr>
              <a:t>عين </a:t>
            </a:r>
            <a:r>
              <a:rPr lang="fa-IR" dirty="0" smtClean="0">
                <a:solidFill>
                  <a:srgbClr val="000000"/>
                </a:solidFill>
                <a:ea typeface="Times New Roman"/>
                <a:cs typeface="Tahoma"/>
              </a:rPr>
              <a:t>حال</a:t>
            </a:r>
            <a:r>
              <a:rPr lang="fa-IR" dirty="0" smtClean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 </a:t>
            </a:r>
            <a:r>
              <a:rPr lang="fa-IR" dirty="0" smtClean="0">
                <a:solidFill>
                  <a:srgbClr val="000000"/>
                </a:solidFill>
                <a:ea typeface="Times New Roman"/>
                <a:cs typeface="Tahoma"/>
              </a:rPr>
              <a:t>انعطاف </a:t>
            </a:r>
            <a:r>
              <a:rPr lang="fa-IR" dirty="0">
                <a:solidFill>
                  <a:srgbClr val="000000"/>
                </a:solidFill>
                <a:ea typeface="Times New Roman"/>
                <a:cs typeface="Tahoma"/>
              </a:rPr>
              <a:t>پذيري و حتي در صورت نياز طراحي مجددفعاليت</a:t>
            </a:r>
            <a:endParaRPr lang="fa-IR" dirty="0">
              <a:solidFill>
                <a:srgbClr val="000000"/>
              </a:solidFill>
              <a:latin typeface="Tahoma"/>
              <a:ea typeface="Times New Roman"/>
              <a:cs typeface="Tahoma"/>
            </a:endParaRPr>
          </a:p>
          <a:p>
            <a:pPr marL="0" indent="0" algn="r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2900" b="1" dirty="0">
                <a:solidFill>
                  <a:srgbClr val="FF00FF"/>
                </a:solidFill>
                <a:latin typeface="Tahoma"/>
                <a:ea typeface="Times New Roman"/>
                <a:cs typeface="Tahoma"/>
              </a:rPr>
              <a:t>ارزيابي دانش پژوهي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803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fa-IR" b="1" dirty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4- نتايج قابل توجه </a:t>
            </a: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fa-IR" dirty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	</a:t>
            </a:r>
            <a:r>
              <a:rPr lang="fa-IR" dirty="0" smtClean="0">
                <a:solidFill>
                  <a:srgbClr val="000000"/>
                </a:solidFill>
                <a:ea typeface="Times New Roman"/>
                <a:cs typeface="Tahoma"/>
              </a:rPr>
              <a:t>نتايج </a:t>
            </a:r>
            <a:r>
              <a:rPr lang="fa-IR" dirty="0">
                <a:solidFill>
                  <a:srgbClr val="000000"/>
                </a:solidFill>
                <a:ea typeface="Times New Roman"/>
                <a:cs typeface="Tahoma"/>
              </a:rPr>
              <a:t>بايد به دانش در آن حوزه بيافزايند، باعث تحريک يادگيري شوند، و يامشکلي را در خارج از حوزه دانشگاه حل کنند:</a:t>
            </a:r>
            <a:endParaRPr lang="fa-IR" dirty="0">
              <a:solidFill>
                <a:srgbClr val="000000"/>
              </a:solidFill>
              <a:latin typeface="Tahoma"/>
              <a:ea typeface="Times New Roman"/>
              <a:cs typeface="Tahoma"/>
            </a:endParaRPr>
          </a:p>
          <a:p>
            <a:pPr marL="571500" marR="0" indent="-45720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Tx/>
              <a:buChar char="-"/>
            </a:pPr>
            <a:r>
              <a:rPr lang="fa-IR" dirty="0" smtClean="0">
                <a:solidFill>
                  <a:srgbClr val="000000"/>
                </a:solidFill>
                <a:ea typeface="Times New Roman"/>
                <a:cs typeface="Tahoma"/>
              </a:rPr>
              <a:t>آيا </a:t>
            </a:r>
            <a:r>
              <a:rPr lang="fa-IR" dirty="0">
                <a:solidFill>
                  <a:srgbClr val="000000"/>
                </a:solidFill>
                <a:ea typeface="Times New Roman"/>
                <a:cs typeface="Tahoma"/>
              </a:rPr>
              <a:t>دانش پژوه به اهداف خود دست يافته است</a:t>
            </a:r>
            <a:r>
              <a:rPr lang="fa-IR" dirty="0" smtClean="0">
                <a:solidFill>
                  <a:srgbClr val="000000"/>
                </a:solidFill>
                <a:ea typeface="Times New Roman"/>
                <a:cs typeface="Tahoma"/>
              </a:rPr>
              <a:t>؟</a:t>
            </a:r>
          </a:p>
          <a:p>
            <a:pPr marL="571500" marR="0" indent="-45720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Tx/>
              <a:buChar char="-"/>
            </a:pPr>
            <a:r>
              <a:rPr lang="fa-IR" dirty="0" smtClean="0">
                <a:solidFill>
                  <a:srgbClr val="000000"/>
                </a:solidFill>
                <a:ea typeface="Times New Roman"/>
                <a:cs typeface="Tahoma"/>
              </a:rPr>
              <a:t>آيا </a:t>
            </a:r>
            <a:r>
              <a:rPr lang="fa-IR" dirty="0">
                <a:solidFill>
                  <a:srgbClr val="000000"/>
                </a:solidFill>
                <a:ea typeface="Times New Roman"/>
                <a:cs typeface="Tahoma"/>
              </a:rPr>
              <a:t>فعاليت صورت گرفته در نهايت منجر به افزودن مطلبي به دانش موجود درآن زمينه شده است</a:t>
            </a:r>
            <a:r>
              <a:rPr lang="fa-IR" dirty="0" smtClean="0">
                <a:solidFill>
                  <a:srgbClr val="000000"/>
                </a:solidFill>
                <a:ea typeface="Times New Roman"/>
                <a:cs typeface="Tahoma"/>
              </a:rPr>
              <a:t>؟</a:t>
            </a:r>
          </a:p>
          <a:p>
            <a:pPr marL="114300" marR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fa-IR" dirty="0" smtClean="0">
                <a:solidFill>
                  <a:srgbClr val="000000"/>
                </a:solidFill>
                <a:ea typeface="Times New Roman"/>
                <a:cs typeface="Tahoma"/>
              </a:rPr>
              <a:t>- </a:t>
            </a:r>
            <a:r>
              <a:rPr lang="fa-IR" dirty="0">
                <a:solidFill>
                  <a:srgbClr val="000000"/>
                </a:solidFill>
                <a:ea typeface="Times New Roman"/>
                <a:cs typeface="Tahoma"/>
              </a:rPr>
              <a:t>آيا فعاليت صورت گرفته افق هاي جديدي براي بررسي و مطالعه بيشتر ايجادنموده است؟</a:t>
            </a:r>
            <a:endParaRPr lang="fa-IR" dirty="0">
              <a:solidFill>
                <a:srgbClr val="000000"/>
              </a:solidFill>
              <a:latin typeface="Tahoma"/>
              <a:ea typeface="Times New Roman"/>
              <a:cs typeface="Tahoma"/>
            </a:endParaRPr>
          </a:p>
          <a:p>
            <a:pPr algn="r" rt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2900" b="1" dirty="0">
                <a:solidFill>
                  <a:srgbClr val="FF00FF"/>
                </a:solidFill>
                <a:latin typeface="Tahoma"/>
                <a:ea typeface="Times New Roman"/>
                <a:cs typeface="Tahoma"/>
              </a:rPr>
              <a:t>ارزيابي دانش پژوهي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582103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Times New Roman"/>
        <a:ea typeface=""/>
        <a:cs typeface="Times New Roman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632</TotalTime>
  <Words>771</Words>
  <Application>Microsoft Office PowerPoint</Application>
  <PresentationFormat>On-screen Show (4:3)</PresentationFormat>
  <Paragraphs>100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Pixel</vt:lpstr>
      <vt:lpstr>Concourse</vt:lpstr>
      <vt:lpstr>برنامه ریزی آموزشی و دانش پژوهی</vt:lpstr>
      <vt:lpstr>PowerPoint Presentation</vt:lpstr>
      <vt:lpstr>نکات اساسی در دانش پژوهی</vt:lpstr>
      <vt:lpstr>PowerPoint Presentation</vt:lpstr>
      <vt:lpstr>معيار هاي ارزيابي دانش پژوهي</vt:lpstr>
      <vt:lpstr>ارزيابي دانش پژوهي</vt:lpstr>
      <vt:lpstr>ارزيابي دانش پژوهي</vt:lpstr>
      <vt:lpstr>ارزيابي دانش پژوهي</vt:lpstr>
      <vt:lpstr>ارزيابي دانش پژوهي</vt:lpstr>
      <vt:lpstr>ارزيابي دانش پژوهي</vt:lpstr>
      <vt:lpstr>ارزيابي دانش پژوهي</vt:lpstr>
      <vt:lpstr>معيارهاي گلاسيک و دانش پژوهي آموزشي</vt:lpstr>
      <vt:lpstr>فعاليتها  </vt:lpstr>
      <vt:lpstr>برنامه ریزی آموزشی</vt:lpstr>
      <vt:lpstr>برنامه ریزی آموزشی</vt:lpstr>
      <vt:lpstr>برنامه ریزی آموزشی </vt:lpstr>
      <vt:lpstr>Thank you for your attention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Espinas</dc:creator>
  <cp:lastModifiedBy>Espinas</cp:lastModifiedBy>
  <cp:revision>28</cp:revision>
  <dcterms:created xsi:type="dcterms:W3CDTF">2006-08-16T00:00:00Z</dcterms:created>
  <dcterms:modified xsi:type="dcterms:W3CDTF">2014-05-12T07:11:01Z</dcterms:modified>
</cp:coreProperties>
</file>